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  <p:sldId id="267" r:id="rId9"/>
    <p:sldId id="269" r:id="rId10"/>
    <p:sldId id="260" r:id="rId11"/>
    <p:sldId id="270" r:id="rId12"/>
    <p:sldId id="261" r:id="rId13"/>
    <p:sldId id="271" r:id="rId14"/>
    <p:sldId id="272" r:id="rId15"/>
    <p:sldId id="262" r:id="rId16"/>
    <p:sldId id="273" r:id="rId17"/>
    <p:sldId id="274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jpeg"/><Relationship Id="rId5" Type="http://schemas.openxmlformats.org/officeDocument/2006/relationships/image" Target="../media/image4.jp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RNICommunity/wiring-iot-skeleton" TargetMode="External"/><Relationship Id="rId2" Type="http://schemas.openxmlformats.org/officeDocument/2006/relationships/hyperlink" Target="http://platformio.org/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niklaus/arduino-utils-mem" TargetMode="External"/><Relationship Id="rId7" Type="http://schemas.openxmlformats.org/officeDocument/2006/relationships/hyperlink" Target="https://github.com/ERNICommunity/mqtt-client" TargetMode="External"/><Relationship Id="rId2" Type="http://schemas.openxmlformats.org/officeDocument/2006/relationships/hyperlink" Target="https://github.com/dniklaus/arduino-utils-timer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dniklaus/wiring-app-debug" TargetMode="External"/><Relationship Id="rId5" Type="http://schemas.openxmlformats.org/officeDocument/2006/relationships/hyperlink" Target="https://github.com/ERNICommunity/debug-cli" TargetMode="External"/><Relationship Id="rId4" Type="http://schemas.openxmlformats.org/officeDocument/2006/relationships/hyperlink" Target="https://github.com/ERNICommunity/dbg-trace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niklaus" TargetMode="External"/><Relationship Id="rId2" Type="http://schemas.openxmlformats.org/officeDocument/2006/relationships/hyperlink" Target="mailto:dieter.niklaus@gmx.net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duino.cc/en/Tutorial/BlinkWithoutDelay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niklaus/arduino-utils-timer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b="1" dirty="0" err="1"/>
              <a:t>IoT</a:t>
            </a:r>
            <a:r>
              <a:rPr lang="en-GB" b="1" dirty="0"/>
              <a:t>: Embedded Applications Prototyping with ESP8266 and Arduino Framework</a:t>
            </a:r>
            <a:r>
              <a:rPr lang="en-GB" dirty="0"/>
              <a:t> </a:t>
            </a:r>
            <a:endParaRPr lang="de-C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Showcase at Bern Silicon Valley IEVS HackLab Group</a:t>
            </a:r>
          </a:p>
        </p:txBody>
      </p:sp>
    </p:spTree>
    <p:extLst>
      <p:ext uri="{BB962C8B-B14F-4D97-AF65-F5344CB8AC3E}">
        <p14:creationId xmlns:p14="http://schemas.microsoft.com/office/powerpoint/2010/main" val="1528155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339634"/>
            <a:ext cx="9906000" cy="4245429"/>
          </a:xfrm>
        </p:spPr>
        <p:txBody>
          <a:bodyPr>
            <a:normAutofit/>
          </a:bodyPr>
          <a:lstStyle/>
          <a:p>
            <a:r>
              <a:rPr lang="de-CH" sz="3200" dirty="0"/>
              <a:t>How it started</a:t>
            </a:r>
            <a:br>
              <a:rPr lang="de-CH" sz="3200" dirty="0"/>
            </a:br>
            <a:br>
              <a:rPr lang="de-CH" sz="3200" dirty="0"/>
            </a:br>
            <a:r>
              <a:rPr lang="de-CH" b="1" dirty="0">
                <a:solidFill>
                  <a:schemeClr val="bg1"/>
                </a:solidFill>
              </a:rPr>
              <a:t>Timer – the Enabler for complex Projects</a:t>
            </a:r>
            <a:br>
              <a:rPr lang="de-CH" sz="3200" dirty="0"/>
            </a:br>
            <a:br>
              <a:rPr lang="de-CH" sz="3200" dirty="0"/>
            </a:br>
            <a:r>
              <a:rPr lang="de-CH" sz="3200" dirty="0"/>
              <a:t>Debug Features needed</a:t>
            </a:r>
            <a:br>
              <a:rPr lang="de-CH" sz="3200" dirty="0"/>
            </a:br>
            <a:br>
              <a:rPr lang="de-CH" sz="3200" dirty="0"/>
            </a:br>
            <a:r>
              <a:rPr lang="de-CH" sz="3200" dirty="0"/>
              <a:t>Several Projects with common Functions – Skeleton Application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  <a:p>
            <a:r>
              <a:rPr lang="de-CH" dirty="0">
                <a:solidFill>
                  <a:schemeClr val="bg1"/>
                </a:solidFill>
              </a:rPr>
              <a:t>Easy Prototyping based on the Arduino Framework</a:t>
            </a:r>
          </a:p>
        </p:txBody>
      </p:sp>
    </p:spTree>
    <p:extLst>
      <p:ext uri="{BB962C8B-B14F-4D97-AF65-F5344CB8AC3E}">
        <p14:creationId xmlns:p14="http://schemas.microsoft.com/office/powerpoint/2010/main" val="3029497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7526" y="3276013"/>
            <a:ext cx="3492221" cy="2378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511079"/>
            <a:ext cx="9905998" cy="1022995"/>
          </a:xfrm>
        </p:spPr>
        <p:txBody>
          <a:bodyPr/>
          <a:lstStyle/>
          <a:p>
            <a:r>
              <a:rPr lang="de-CH" dirty="0"/>
              <a:t>Timer – Enabler for many complex 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e-CH" dirty="0"/>
              <a:t>Countdown Watch</a:t>
            </a:r>
          </a:p>
          <a:p>
            <a:r>
              <a:rPr lang="de-CH" dirty="0"/>
              <a:t>Lintilla Robot (WiFi, RestAPI)</a:t>
            </a:r>
          </a:p>
          <a:p>
            <a:r>
              <a:rPr lang="de-CH" dirty="0"/>
              <a:t>Memphis: Heart rate monitor with animated T-Shirt (HBR sent to ThingSpeak over WiFi)</a:t>
            </a:r>
          </a:p>
          <a:p>
            <a:r>
              <a:rPr lang="de-CH" dirty="0"/>
              <a:t>IoF - Internet of Fish (connected devices, WiFi, MQTT)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6273" y="2336589"/>
            <a:ext cx="2276475" cy="1924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3563" y="4719975"/>
            <a:ext cx="3875137" cy="1868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1381" y="1380639"/>
            <a:ext cx="1823468" cy="1349566"/>
          </a:xfrm>
          <a:prstGeom prst="rect">
            <a:avLst/>
          </a:prstGeom>
        </p:spPr>
      </p:pic>
      <p:pic>
        <p:nvPicPr>
          <p:cNvPr id="5122" name="Picture 2" descr="C:\Users\NDIE\Documents\Emb Apps Proto\Lintilla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052" y="2469541"/>
            <a:ext cx="192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7817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474" y="248194"/>
            <a:ext cx="9906000" cy="4245429"/>
          </a:xfrm>
        </p:spPr>
        <p:txBody>
          <a:bodyPr>
            <a:normAutofit/>
          </a:bodyPr>
          <a:lstStyle/>
          <a:p>
            <a:r>
              <a:rPr lang="de-CH" sz="3200" dirty="0"/>
              <a:t>How it started</a:t>
            </a:r>
            <a:br>
              <a:rPr lang="de-CH" sz="3200" dirty="0"/>
            </a:br>
            <a:br>
              <a:rPr lang="de-CH" sz="3200" dirty="0"/>
            </a:br>
            <a:r>
              <a:rPr lang="de-CH" sz="3200" dirty="0"/>
              <a:t>Timer – the Enabler for complex Projects</a:t>
            </a:r>
            <a:br>
              <a:rPr lang="de-CH" sz="3200" dirty="0"/>
            </a:br>
            <a:br>
              <a:rPr lang="de-CH" sz="3200" dirty="0"/>
            </a:br>
            <a:r>
              <a:rPr lang="de-CH" b="1" dirty="0">
                <a:solidFill>
                  <a:schemeClr val="bg1"/>
                </a:solidFill>
              </a:rPr>
              <a:t>Debug Features needed</a:t>
            </a:r>
            <a:br>
              <a:rPr lang="de-CH" sz="3200" dirty="0"/>
            </a:br>
            <a:br>
              <a:rPr lang="de-CH" sz="3200" dirty="0"/>
            </a:br>
            <a:r>
              <a:rPr lang="de-CH" sz="3200" dirty="0"/>
              <a:t>Several Projects with common Functions – Skeleton Application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  <a:p>
            <a:r>
              <a:rPr lang="de-CH" dirty="0">
                <a:solidFill>
                  <a:schemeClr val="bg1"/>
                </a:solidFill>
              </a:rPr>
              <a:t>Debug CLI &amp; Trace components</a:t>
            </a:r>
          </a:p>
        </p:txBody>
      </p:sp>
    </p:spTree>
    <p:extLst>
      <p:ext uri="{BB962C8B-B14F-4D97-AF65-F5344CB8AC3E}">
        <p14:creationId xmlns:p14="http://schemas.microsoft.com/office/powerpoint/2010/main" val="3946073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20551"/>
            <a:ext cx="9905998" cy="927482"/>
          </a:xfrm>
        </p:spPr>
        <p:txBody>
          <a:bodyPr/>
          <a:lstStyle/>
          <a:p>
            <a:r>
              <a:rPr lang="de-CH" dirty="0"/>
              <a:t>Debug Features – Debug CLI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0837" y="1470581"/>
            <a:ext cx="4878389" cy="470397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Functional Features</a:t>
            </a:r>
          </a:p>
          <a:p>
            <a:pPr lvl="1"/>
            <a:r>
              <a:rPr lang="en-US" dirty="0"/>
              <a:t>execute commands entered at a serial console</a:t>
            </a:r>
          </a:p>
          <a:p>
            <a:pPr lvl="1"/>
            <a:r>
              <a:rPr lang="en-US" dirty="0"/>
              <a:t>run specific methods and functions of components within an embedded application</a:t>
            </a:r>
          </a:p>
          <a:p>
            <a:pPr lvl="1"/>
            <a:r>
              <a:rPr lang="en-US" dirty="0"/>
              <a:t>enable to perform automated  module integration tests</a:t>
            </a:r>
          </a:p>
          <a:p>
            <a:r>
              <a:rPr lang="de-CH" dirty="0"/>
              <a:t>Design Aspects</a:t>
            </a:r>
          </a:p>
          <a:p>
            <a:pPr lvl="1"/>
            <a:r>
              <a:rPr lang="en-US" dirty="0"/>
              <a:t>represented as classes that can be attached to any component of an embedded application</a:t>
            </a:r>
          </a:p>
          <a:p>
            <a:pPr lvl="1"/>
            <a:r>
              <a:rPr lang="en-US" dirty="0"/>
              <a:t>Build a tree of command tokens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lvl="1"/>
            <a:endParaRPr lang="en-US" dirty="0"/>
          </a:p>
        </p:txBody>
      </p:sp>
      <p:pic>
        <p:nvPicPr>
          <p:cNvPr id="6146" name="Picture 2" descr="C:\Users\NDIE\Documents\Emb Apps Proto\DbgCLI Context Over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700" y="1124604"/>
            <a:ext cx="4271128" cy="3976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NDIE\Documents\Emb Apps Proto\DbgCLI Command Tre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699" y="5178675"/>
            <a:ext cx="4271129" cy="1496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920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20551"/>
            <a:ext cx="9905998" cy="927482"/>
          </a:xfrm>
        </p:spPr>
        <p:txBody>
          <a:bodyPr/>
          <a:lstStyle/>
          <a:p>
            <a:r>
              <a:rPr lang="de-CH" dirty="0"/>
              <a:t>Debug Features – Debug Trace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0837" y="1470581"/>
            <a:ext cx="4878389" cy="470397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Functional Features</a:t>
            </a:r>
          </a:p>
          <a:p>
            <a:pPr lvl="1"/>
            <a:r>
              <a:rPr lang="en-US" dirty="0"/>
              <a:t>print out debug and trace log messages trough trace port objects </a:t>
            </a:r>
          </a:p>
          <a:p>
            <a:pPr lvl="1"/>
            <a:r>
              <a:rPr lang="en-US" dirty="0"/>
              <a:t>support different output channels, such as serial console interface or to a log file stored on a compact flash card</a:t>
            </a:r>
          </a:p>
          <a:p>
            <a:pPr lvl="1"/>
            <a:r>
              <a:rPr lang="en-US" dirty="0"/>
              <a:t>trace messages can be filtered according to adjustable trace log levels</a:t>
            </a:r>
          </a:p>
          <a:p>
            <a:r>
              <a:rPr lang="de-CH" dirty="0"/>
              <a:t>Design Aspects</a:t>
            </a:r>
          </a:p>
          <a:p>
            <a:pPr lvl="1"/>
            <a:r>
              <a:rPr lang="en-US" dirty="0"/>
              <a:t>Debug Trace Ports are represented as objects that can be attached to any component of an embedded application</a:t>
            </a:r>
          </a:p>
          <a:p>
            <a:pPr lvl="1"/>
            <a:r>
              <a:rPr lang="en-US" dirty="0"/>
              <a:t>any trace port instance brings the ability to control the filter level using the Debug CLI</a:t>
            </a:r>
          </a:p>
        </p:txBody>
      </p:sp>
      <p:pic>
        <p:nvPicPr>
          <p:cNvPr id="7170" name="Picture 2" descr="C:\Users\NDIE\Documents\Emb Apps Proto\Trace Port Us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621" y="1411419"/>
            <a:ext cx="579120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621" y="3875562"/>
            <a:ext cx="1485900" cy="2371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28312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474" y="248194"/>
            <a:ext cx="9906000" cy="4245429"/>
          </a:xfrm>
        </p:spPr>
        <p:txBody>
          <a:bodyPr>
            <a:normAutofit/>
          </a:bodyPr>
          <a:lstStyle/>
          <a:p>
            <a:r>
              <a:rPr lang="de-CH" sz="3200" dirty="0"/>
              <a:t>How it started</a:t>
            </a:r>
            <a:br>
              <a:rPr lang="de-CH" sz="3200" dirty="0"/>
            </a:br>
            <a:br>
              <a:rPr lang="de-CH" sz="3200" dirty="0"/>
            </a:br>
            <a:r>
              <a:rPr lang="de-CH" sz="3200" dirty="0"/>
              <a:t>Timer – the Enabler for complex Projects</a:t>
            </a:r>
            <a:br>
              <a:rPr lang="de-CH" sz="3200" dirty="0"/>
            </a:br>
            <a:br>
              <a:rPr lang="de-CH" sz="3200" dirty="0"/>
            </a:br>
            <a:r>
              <a:rPr lang="de-CH" sz="3200" dirty="0"/>
              <a:t>Debug Features needed</a:t>
            </a:r>
            <a:br>
              <a:rPr lang="de-CH" sz="3200" dirty="0"/>
            </a:br>
            <a:br>
              <a:rPr lang="de-CH" sz="3200" dirty="0"/>
            </a:br>
            <a:r>
              <a:rPr lang="de-CH" b="1" dirty="0">
                <a:solidFill>
                  <a:schemeClr val="bg1"/>
                </a:solidFill>
              </a:rPr>
              <a:t>Several Projects with common Functions – Skeleton Application</a:t>
            </a:r>
            <a:endParaRPr lang="de-CH" sz="3200" b="1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  <a:p>
            <a:r>
              <a:rPr lang="de-CH" dirty="0"/>
              <a:t>PlatformIO.org Project with all the libraries, Biolerplate Setup code and interactive Features</a:t>
            </a:r>
          </a:p>
        </p:txBody>
      </p:sp>
    </p:spTree>
    <p:extLst>
      <p:ext uri="{BB962C8B-B14F-4D97-AF65-F5344CB8AC3E}">
        <p14:creationId xmlns:p14="http://schemas.microsoft.com/office/powerpoint/2010/main" val="12065062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IOT Skeleton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builds up an Arduino Framework based </a:t>
            </a:r>
            <a:r>
              <a:rPr lang="en-US" dirty="0" err="1"/>
              <a:t>IoT</a:t>
            </a:r>
            <a:r>
              <a:rPr lang="en-US" dirty="0"/>
              <a:t> application skeleton</a:t>
            </a:r>
          </a:p>
          <a:p>
            <a:r>
              <a:rPr lang="en-US" dirty="0"/>
              <a:t>contains several components helping with debugging and integrating embedded applications on ESP8266 based controller modules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is based on the </a:t>
            </a:r>
            <a:r>
              <a:rPr lang="en-US" dirty="0">
                <a:hlinkClick r:id="rId2"/>
              </a:rPr>
              <a:t>PlatformIO.org</a:t>
            </a:r>
            <a:r>
              <a:rPr lang="en-US" dirty="0"/>
              <a:t> toolchain and thus provide more flexibility to the professional developer (IDE selectable according to personal preferences)</a:t>
            </a:r>
          </a:p>
          <a:p>
            <a:r>
              <a:rPr lang="en-US" dirty="0"/>
              <a:t>will accelerate the development of new applications for devices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5" name="TextBox 4"/>
          <p:cNvSpPr txBox="1"/>
          <p:nvPr/>
        </p:nvSpPr>
        <p:spPr>
          <a:xfrm>
            <a:off x="1210962" y="5943598"/>
            <a:ext cx="5263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>
                <a:hlinkClick r:id="rId3"/>
              </a:rPr>
              <a:t>https://github.com/ERNICommunity/wiring-iot-skeleton</a:t>
            </a:r>
            <a:r>
              <a:rPr lang="de-CH" dirty="0"/>
              <a:t>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77265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IOT Skeleton Application -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i="1" dirty="0">
                <a:hlinkClick r:id="rId2"/>
              </a:rPr>
              <a:t>Timer</a:t>
            </a:r>
            <a:r>
              <a:rPr lang="en-US" dirty="0"/>
              <a:t>: configurable recurring or non-recurring timer to schedule events. This component enables to improve your application's architecture by encapsulating the timing functionality into your components and thus make them active</a:t>
            </a:r>
          </a:p>
          <a:p>
            <a:r>
              <a:rPr lang="en-US" b="1" i="1" dirty="0">
                <a:hlinkClick r:id="rId3"/>
              </a:rPr>
              <a:t>Ramutils</a:t>
            </a:r>
            <a:r>
              <a:rPr lang="en-US" dirty="0"/>
              <a:t>: helps to determine the RAM that is currently available</a:t>
            </a:r>
          </a:p>
          <a:p>
            <a:r>
              <a:rPr lang="en-US" b="1" i="1" dirty="0" err="1">
                <a:hlinkClick r:id="rId4"/>
              </a:rPr>
              <a:t>DbgTrace</a:t>
            </a:r>
            <a:r>
              <a:rPr lang="en-US" dirty="0"/>
              <a:t>: debug trace log environment with mutable log levels during run time</a:t>
            </a:r>
          </a:p>
          <a:p>
            <a:r>
              <a:rPr lang="en-US" b="1" i="1" dirty="0">
                <a:hlinkClick r:id="rId5"/>
              </a:rPr>
              <a:t>DbgCLI</a:t>
            </a:r>
            <a:r>
              <a:rPr lang="en-US" dirty="0"/>
              <a:t>: interactive console environment with command tree that can be built up decentralized (from any different location in your application code and within any component)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i="1" dirty="0">
                <a:hlinkClick r:id="rId6"/>
              </a:rPr>
              <a:t>App-</a:t>
            </a:r>
            <a:r>
              <a:rPr lang="en-US" b="1" i="1" dirty="0" err="1">
                <a:hlinkClick r:id="rId6"/>
              </a:rPr>
              <a:t>Dbg</a:t>
            </a:r>
            <a:r>
              <a:rPr lang="en-US" dirty="0"/>
              <a:t>: boilerplate code setting up all the debug environment such as CLI and Tracing and RAM info printer</a:t>
            </a:r>
          </a:p>
          <a:p>
            <a:r>
              <a:rPr lang="en-US" b="1" i="1" dirty="0">
                <a:hlinkClick r:id="rId7"/>
              </a:rPr>
              <a:t>MqttClient</a:t>
            </a:r>
            <a:r>
              <a:rPr lang="en-US" dirty="0"/>
              <a:t>: </a:t>
            </a:r>
            <a:r>
              <a:rPr lang="en-US" dirty="0" err="1"/>
              <a:t>Mqtt</a:t>
            </a:r>
            <a:r>
              <a:rPr lang="en-US" dirty="0"/>
              <a:t> Client wrapping around the 3rd party </a:t>
            </a:r>
            <a:r>
              <a:rPr lang="en-US" b="1" i="1" dirty="0" err="1"/>
              <a:t>PubSubClient</a:t>
            </a:r>
            <a:r>
              <a:rPr lang="en-US" dirty="0"/>
              <a:t> library, monitoring the LAN and the connection to the MQTT broker, able to automatically re-connect on connection loss, providing auto publish for selectable topics and auto subscribe for all registered topic subscriptions on re-connection, supports multiple subscriptions also with wildcards in the topic path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25799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66032"/>
            <a:ext cx="9906001" cy="2511835"/>
          </a:xfrm>
        </p:spPr>
        <p:txBody>
          <a:bodyPr/>
          <a:lstStyle/>
          <a:p>
            <a:r>
              <a:rPr lang="de-CH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141364" y="3409406"/>
            <a:ext cx="9904505" cy="2388893"/>
          </a:xfrm>
        </p:spPr>
        <p:txBody>
          <a:bodyPr>
            <a:normAutofit/>
          </a:bodyPr>
          <a:lstStyle/>
          <a:p>
            <a:r>
              <a:rPr lang="de-CH" dirty="0"/>
              <a:t>Dieter Niklaus</a:t>
            </a:r>
          </a:p>
          <a:p>
            <a:r>
              <a:rPr lang="de-CH" dirty="0"/>
              <a:t>Embedded SW Engineer </a:t>
            </a:r>
          </a:p>
          <a:p>
            <a:r>
              <a:rPr lang="de-CH" dirty="0"/>
              <a:t>ERNI Consulting AG, Bern</a:t>
            </a:r>
          </a:p>
          <a:p>
            <a:r>
              <a:rPr lang="de-CH" dirty="0">
                <a:hlinkClick r:id="rId2"/>
              </a:rPr>
              <a:t>dieter.niklaus@gmx.net</a:t>
            </a:r>
            <a:endParaRPr lang="de-CH" dirty="0"/>
          </a:p>
          <a:p>
            <a:r>
              <a:rPr lang="de-CH" dirty="0">
                <a:hlinkClick r:id="rId3"/>
              </a:rPr>
              <a:t>https://github.com/dniklaus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47390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started</a:t>
            </a:r>
            <a:endParaRPr lang="de-CH" dirty="0"/>
          </a:p>
          <a:p>
            <a:r>
              <a:rPr lang="de-CH" dirty="0" err="1"/>
              <a:t>Timer</a:t>
            </a:r>
            <a:r>
              <a:rPr lang="de-CH" dirty="0"/>
              <a:t> –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Enabler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complex</a:t>
            </a:r>
            <a:r>
              <a:rPr lang="de-CH" dirty="0"/>
              <a:t> Projects</a:t>
            </a:r>
          </a:p>
          <a:p>
            <a:r>
              <a:rPr lang="de-CH" dirty="0" err="1"/>
              <a:t>Debug</a:t>
            </a:r>
            <a:r>
              <a:rPr lang="de-CH" dirty="0"/>
              <a:t> Features </a:t>
            </a:r>
            <a:r>
              <a:rPr lang="de-CH" dirty="0" err="1"/>
              <a:t>needed</a:t>
            </a:r>
            <a:endParaRPr lang="de-CH" dirty="0"/>
          </a:p>
          <a:p>
            <a:r>
              <a:rPr lang="de-CH" dirty="0" err="1"/>
              <a:t>Several</a:t>
            </a:r>
            <a:r>
              <a:rPr lang="de-CH" dirty="0"/>
              <a:t> Projects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common</a:t>
            </a:r>
            <a:r>
              <a:rPr lang="de-CH" dirty="0"/>
              <a:t> </a:t>
            </a:r>
            <a:r>
              <a:rPr lang="de-CH" dirty="0" err="1"/>
              <a:t>Functions</a:t>
            </a:r>
            <a:r>
              <a:rPr lang="de-CH" dirty="0"/>
              <a:t> – Skeleton </a:t>
            </a:r>
            <a:r>
              <a:rPr lang="de-CH" dirty="0" err="1"/>
              <a:t>Application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34584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339634"/>
            <a:ext cx="9906000" cy="3932329"/>
          </a:xfrm>
        </p:spPr>
        <p:txBody>
          <a:bodyPr>
            <a:normAutofit/>
          </a:bodyPr>
          <a:lstStyle/>
          <a:p>
            <a:r>
              <a:rPr lang="de-CH" b="1" dirty="0">
                <a:solidFill>
                  <a:schemeClr val="bg1"/>
                </a:solidFill>
              </a:rPr>
              <a:t>How it started</a:t>
            </a:r>
            <a:br>
              <a:rPr lang="de-CH" sz="3200" dirty="0"/>
            </a:br>
            <a:br>
              <a:rPr lang="de-CH" sz="3200" dirty="0"/>
            </a:br>
            <a:r>
              <a:rPr lang="de-CH" sz="3200" dirty="0"/>
              <a:t>Timer – the Enabler for complex Projects</a:t>
            </a:r>
            <a:br>
              <a:rPr lang="de-CH" sz="3200" dirty="0"/>
            </a:br>
            <a:br>
              <a:rPr lang="de-CH" sz="3200" dirty="0"/>
            </a:br>
            <a:r>
              <a:rPr lang="de-CH" sz="3200" dirty="0"/>
              <a:t>Debug Features needed</a:t>
            </a:r>
            <a:br>
              <a:rPr lang="de-CH" sz="3200" dirty="0"/>
            </a:br>
            <a:br>
              <a:rPr lang="de-CH" sz="3200" dirty="0"/>
            </a:br>
            <a:r>
              <a:rPr lang="de-CH" sz="3200" dirty="0"/>
              <a:t>Several Projects with common Functions – Skeleton Application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63550"/>
            <a:ext cx="9906000" cy="1374776"/>
          </a:xfrm>
        </p:spPr>
        <p:txBody>
          <a:bodyPr/>
          <a:lstStyle/>
          <a:p>
            <a:endParaRPr lang="de-CH" dirty="0"/>
          </a:p>
          <a:p>
            <a:r>
              <a:rPr lang="de-CH" dirty="0">
                <a:solidFill>
                  <a:schemeClr val="bg1"/>
                </a:solidFill>
              </a:rPr>
              <a:t>History</a:t>
            </a:r>
          </a:p>
        </p:txBody>
      </p:sp>
    </p:spTree>
    <p:extLst>
      <p:ext uri="{BB962C8B-B14F-4D97-AF65-F5344CB8AC3E}">
        <p14:creationId xmlns:p14="http://schemas.microsoft.com/office/powerpoint/2010/main" val="3163962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CountDown Watch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605" y="2249488"/>
            <a:ext cx="3346002" cy="3541712"/>
          </a:xfrm>
        </p:spPr>
      </p:pic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7112" y="2249488"/>
            <a:ext cx="4785388" cy="3541712"/>
          </a:xfrm>
        </p:spPr>
      </p:pic>
    </p:spTree>
    <p:extLst>
      <p:ext uri="{BB962C8B-B14F-4D97-AF65-F5344CB8AC3E}">
        <p14:creationId xmlns:p14="http://schemas.microsoft.com/office/powerpoint/2010/main" val="4282766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Create a Timing using the Arduino delay() Function</a:t>
            </a:r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1755" y="2286000"/>
            <a:ext cx="6673132" cy="2732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3874727" cy="354171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de-CH" dirty="0"/>
              <a:t>Simple to use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de-CH" dirty="0"/>
              <a:t>Straight forward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nothing else can be executed in the meanwhile</a:t>
            </a:r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70662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518935"/>
            <a:ext cx="9905998" cy="784769"/>
          </a:xfrm>
        </p:spPr>
        <p:txBody>
          <a:bodyPr/>
          <a:lstStyle/>
          <a:p>
            <a:r>
              <a:rPr lang="de-CH" dirty="0"/>
              <a:t>Create a Timing w/o using Arduino delay()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723813" cy="3541714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de-CH" dirty="0"/>
              <a:t>Add multiple</a:t>
            </a:r>
            <a:br>
              <a:rPr lang="de-CH" dirty="0"/>
            </a:br>
            <a:r>
              <a:rPr lang="de-CH" dirty="0">
                <a:latin typeface="Consolas" panose="020B0609020204030204" pitchFamily="49" charset="0"/>
                <a:cs typeface="Consolas" panose="020B0609020204030204" pitchFamily="49" charset="0"/>
              </a:rPr>
              <a:t>if (currentMillis - previousMillis &gt;= interval)</a:t>
            </a:r>
            <a:br>
              <a:rPr lang="de-CH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CH" dirty="0">
                <a:latin typeface="Consolas" panose="020B0609020204030204" pitchFamily="49" charset="0"/>
                <a:cs typeface="Consolas" panose="020B0609020204030204" pitchFamily="49" charset="0"/>
              </a:rPr>
              <a:t>{ }</a:t>
            </a:r>
            <a:r>
              <a:rPr lang="de-CH" dirty="0"/>
              <a:t> blocks for any task having a different interval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Brings a lot of Spaghetti code into the loop() function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Result: huge loop() function</a:t>
            </a:r>
            <a:endParaRPr lang="de-CH" dirty="0"/>
          </a:p>
          <a:p>
            <a:endParaRPr lang="de-CH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937" y="1331294"/>
            <a:ext cx="4804799" cy="5069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6230982" y="4519749"/>
            <a:ext cx="3004457" cy="17896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TextBox 5"/>
          <p:cNvSpPr txBox="1"/>
          <p:nvPr/>
        </p:nvSpPr>
        <p:spPr>
          <a:xfrm>
            <a:off x="6074228" y="6427819"/>
            <a:ext cx="4322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200" dirty="0">
                <a:hlinkClick r:id="rId3"/>
              </a:rPr>
              <a:t>https://www.arduino.cc/en/Tutorial/BlinkWithoutDelay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1796084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Vision: Encapsulate the Timing Aspect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2087383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I’d like to create different independent components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Each of these components shall be responsible for its own timing aspects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Similar to a power transmission system the TimerContext drives all Timer objects evaluating their due times autonomously</a:t>
            </a:r>
          </a:p>
        </p:txBody>
      </p:sp>
      <p:pic>
        <p:nvPicPr>
          <p:cNvPr id="307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6200" y="862832"/>
            <a:ext cx="5891213" cy="465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313" y="4442978"/>
            <a:ext cx="2989761" cy="208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132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642" y="587829"/>
            <a:ext cx="3856037" cy="681942"/>
          </a:xfrm>
        </p:spPr>
        <p:txBody>
          <a:bodyPr/>
          <a:lstStyle/>
          <a:p>
            <a:r>
              <a:rPr lang="de-CH" dirty="0"/>
              <a:t>Solution: Timer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818" y="592138"/>
            <a:ext cx="5247977" cy="5199062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1319349"/>
            <a:ext cx="3856037" cy="517289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b="1" dirty="0"/>
              <a:t>Timer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dirty="0"/>
              <a:t>On creation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CH" dirty="0"/>
              <a:t>Have to receive a TimerAdapter implementation as an injected object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CH" dirty="0"/>
              <a:t>attaches itself to TimerContext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dirty="0"/>
              <a:t>Multiple objects are organized in a single linked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b="1" dirty="0"/>
              <a:t>TimerContext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dirty="0"/>
              <a:t>Is a Sigleton, instance always available from everywhere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dirty="0"/>
              <a:t>The «Transmission Wheel» is the handleTick() method which shall be called by the Arduino loop() function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dirty="0"/>
              <a:t>handleTick() then calls tick() on any attached Timer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</p:txBody>
      </p:sp>
      <p:sp>
        <p:nvSpPr>
          <p:cNvPr id="6" name="TextBox 5"/>
          <p:cNvSpPr txBox="1"/>
          <p:nvPr/>
        </p:nvSpPr>
        <p:spPr>
          <a:xfrm>
            <a:off x="5408023" y="6085505"/>
            <a:ext cx="5748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>
                <a:hlinkClick r:id="rId3"/>
              </a:rPr>
              <a:t>https://github.com/dniklaus/arduino-utils-timer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89038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Example: Blink with Timer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827" y="2445732"/>
            <a:ext cx="5504452" cy="3166277"/>
          </a:xfrm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83" y="2441543"/>
            <a:ext cx="3767501" cy="3170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46750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624</Words>
  <Application>Microsoft Office PowerPoint</Application>
  <PresentationFormat>Widescreen</PresentationFormat>
  <Paragraphs>86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Consolas</vt:lpstr>
      <vt:lpstr>Trebuchet MS</vt:lpstr>
      <vt:lpstr>Tw Cen MT</vt:lpstr>
      <vt:lpstr>Wingdings</vt:lpstr>
      <vt:lpstr>Circuit</vt:lpstr>
      <vt:lpstr>IoT: Embedded Applications Prototyping with ESP8266 and Arduino Framework </vt:lpstr>
      <vt:lpstr>Agenda</vt:lpstr>
      <vt:lpstr>How it started  Timer – the Enabler for complex Projects  Debug Features needed  Several Projects with common Functions – Skeleton Application</vt:lpstr>
      <vt:lpstr>CountDown Watch</vt:lpstr>
      <vt:lpstr>Create a Timing using the Arduino delay() Function</vt:lpstr>
      <vt:lpstr>Create a Timing w/o using Arduino delay()</vt:lpstr>
      <vt:lpstr>Vision: Encapsulate the Timing Aspect</vt:lpstr>
      <vt:lpstr>Solution: Timer</vt:lpstr>
      <vt:lpstr>Example: Blink with Timer</vt:lpstr>
      <vt:lpstr>How it started  Timer – the Enabler for complex Projects  Debug Features needed  Several Projects with common Functions – Skeleton Application</vt:lpstr>
      <vt:lpstr>Timer – Enabler for many complex Projects</vt:lpstr>
      <vt:lpstr>How it started  Timer – the Enabler for complex Projects  Debug Features needed  Several Projects with common Functions – Skeleton Application</vt:lpstr>
      <vt:lpstr>Debug Features – Debug CLI</vt:lpstr>
      <vt:lpstr>Debug Features – Debug Trace</vt:lpstr>
      <vt:lpstr>How it started  Timer – the Enabler for complex Projects  Debug Features needed  Several Projects with common Functions – Skeleton Application</vt:lpstr>
      <vt:lpstr>IOT Skeleton Application</vt:lpstr>
      <vt:lpstr>IOT Skeleton Application - Components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IoT: Embedded Applications Prototyping with ESP8266 and Arduino Framework </dc:title>
  <dc:creator>Niklaus Dieter (ERNI)</dc:creator>
  <cp:lastModifiedBy>Niklaus Dieter (ERNI)</cp:lastModifiedBy>
  <cp:revision>53</cp:revision>
  <dcterms:created xsi:type="dcterms:W3CDTF">2017-06-06T07:10:19Z</dcterms:created>
  <dcterms:modified xsi:type="dcterms:W3CDTF">2017-06-09T09:12:14Z</dcterms:modified>
</cp:coreProperties>
</file>

<file path=docProps/thumbnail.jpeg>
</file>